
<file path=[Content_Types].xml><?xml version="1.0" encoding="utf-8"?>
<Types xmlns="http://schemas.openxmlformats.org/package/2006/content-types">
  <Default Extension="png" ContentType="image/png"/>
  <Default Extension="jfif" ContentType="image/jpe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739" r:id="rId1"/>
  </p:sldMasterIdLst>
  <p:notesMasterIdLst>
    <p:notesMasterId r:id="rId22"/>
  </p:notesMasterIdLst>
  <p:sldIdLst>
    <p:sldId id="278" r:id="rId2"/>
    <p:sldId id="277" r:id="rId3"/>
    <p:sldId id="279" r:id="rId4"/>
    <p:sldId id="256" r:id="rId5"/>
    <p:sldId id="260" r:id="rId6"/>
    <p:sldId id="259" r:id="rId7"/>
    <p:sldId id="267" r:id="rId8"/>
    <p:sldId id="271" r:id="rId9"/>
    <p:sldId id="257" r:id="rId10"/>
    <p:sldId id="281" r:id="rId11"/>
    <p:sldId id="262" r:id="rId12"/>
    <p:sldId id="265" r:id="rId13"/>
    <p:sldId id="272" r:id="rId14"/>
    <p:sldId id="274" r:id="rId15"/>
    <p:sldId id="275" r:id="rId16"/>
    <p:sldId id="264" r:id="rId17"/>
    <p:sldId id="273" r:id="rId18"/>
    <p:sldId id="280" r:id="rId19"/>
    <p:sldId id="276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9F9C"/>
    <a:srgbClr val="12BEAE"/>
    <a:srgbClr val="0FC9C9"/>
    <a:srgbClr val="4CEEDF"/>
    <a:srgbClr val="DA2A00"/>
    <a:srgbClr val="FF3300"/>
    <a:srgbClr val="EC3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94" autoAdjust="0"/>
    <p:restoredTop sz="96395" autoAdjust="0"/>
  </p:normalViewPr>
  <p:slideViewPr>
    <p:cSldViewPr snapToGrid="0">
      <p:cViewPr varScale="1">
        <p:scale>
          <a:sx n="115" d="100"/>
          <a:sy n="115" d="100"/>
        </p:scale>
        <p:origin x="9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media/hdphoto1.wdp>
</file>

<file path=ppt/media/hdphoto2.wdp>
</file>

<file path=ppt/media/hdphoto3.wdp>
</file>

<file path=ppt/media/image1.jpeg>
</file>

<file path=ppt/media/image10.jfif>
</file>

<file path=ppt/media/image11.png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3113E-2169-4D96-857E-E62807C09EC6}" type="datetimeFigureOut">
              <a:rPr lang="en-US" smtClean="0"/>
              <a:t>3/18/2019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5B091-6C3F-4665-911E-7D92C6178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51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93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Flexibility: SNA, </a:t>
            </a:r>
            <a:r>
              <a:rPr lang="en-US" dirty="0" err="1" smtClean="0"/>
              <a:t>tunning</a:t>
            </a:r>
            <a:endParaRPr lang="en-US" dirty="0" smtClean="0"/>
          </a:p>
          <a:p>
            <a:r>
              <a:rPr lang="en-US" dirty="0" smtClean="0"/>
              <a:t>Visualization:</a:t>
            </a:r>
            <a:r>
              <a:rPr lang="en-US" baseline="0" dirty="0" smtClean="0"/>
              <a:t> better graphs, shiny, html, pdf..</a:t>
            </a:r>
            <a:endParaRPr lang="en-US" dirty="0" smtClean="0"/>
          </a:p>
          <a:p>
            <a:r>
              <a:rPr lang="en-US" dirty="0" smtClean="0"/>
              <a:t>Online: Support, Easy to 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1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70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99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Chunk 2 after Matrices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05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09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Chunk 2 after Matrices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81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71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5B091-6C3F-4665-911E-7D92C61782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67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17384FD-6FC4-417C-A8FC-C3C274D9B9E6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22912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49146-774B-4127-926F-319C332F9EC4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043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DD38A-F399-4326-A66D-7B8F9316B466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168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DA3F2-6AFF-4F80-813B-B58D6C3015B4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669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C542E-460C-41EA-B7BC-2A380FC41D66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52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F4-B2E5-4BDA-AB34-41AB3AD4CC86}" type="datetime1">
              <a:rPr lang="en-US" smtClean="0"/>
              <a:t>3/18/2019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50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99DF-0660-45DD-BA98-111DA1247306}" type="datetime1">
              <a:rPr lang="en-US" smtClean="0"/>
              <a:t>3/18/2019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713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C922-2BBD-4FB0-9516-603A54C359AF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13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82F0-7087-4AE3-BF18-F1E8F0E670CC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21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3013" y="21618"/>
            <a:ext cx="9905998" cy="14785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01800"/>
            <a:ext cx="9905999" cy="44577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6254747"/>
            <a:ext cx="2743200" cy="365125"/>
          </a:xfrm>
        </p:spPr>
        <p:txBody>
          <a:bodyPr/>
          <a:lstStyle/>
          <a:p>
            <a:fld id="{698736FE-7404-4D97-B5FA-CE1C04CDD234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2" y="6251573"/>
            <a:ext cx="62393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2" y="6251573"/>
            <a:ext cx="771089" cy="365125"/>
          </a:xfrm>
        </p:spPr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37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0B73C-B726-47B0-9E3A-B01DCBB54407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8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C99B0-4F46-4EC0-A01E-A6AD23F0051A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27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D3470-ACD2-4DCC-93A1-2467CEF31B9D}" type="datetime1">
              <a:rPr lang="en-US" smtClean="0"/>
              <a:t>3/18/2019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6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A4AB6-98C0-49AE-BC2A-45264A588900}" type="datetime1">
              <a:rPr lang="en-US" smtClean="0"/>
              <a:t>3/18/2019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7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B94C-A95B-4B2D-A86D-E282F724189C}" type="datetime1">
              <a:rPr lang="en-US" smtClean="0"/>
              <a:t>3/18/2019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6947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A871-0E55-4079-908F-2D8FBC3105D9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7458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10614-8C5B-4435-B4CC-6D6C1AFCF40D}" type="datetime1">
              <a:rPr lang="en-US" smtClean="0"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4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42B79-1A95-44FB-9401-732958BC7BD5}" type="datetime1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C8808-7AF0-40A4-926C-716D2D67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26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tat.ethz.ch/R-manual/R-devel/library/base/html/Reserved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carpentry.org/R-ecology-lesson/03-dplyr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kRBfy8_2M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bloggers.com/r-null-values-null-na-nan-inf/" TargetMode="External"/><Relationship Id="rId2" Type="http://schemas.openxmlformats.org/officeDocument/2006/relationships/hyperlink" Target="https://faculty.nps.edu/sebuttre/home/R/missings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oleObject" Target="../embeddings/oleObject2.bin"/><Relationship Id="rId3" Type="http://schemas.openxmlformats.org/officeDocument/2006/relationships/image" Target="../media/image17.png"/><Relationship Id="rId7" Type="http://schemas.microsoft.com/office/2007/relationships/hdphoto" Target="../media/hdphoto3.wdp"/><Relationship Id="rId12" Type="http://schemas.openxmlformats.org/officeDocument/2006/relationships/hyperlink" Target="../prueb_ournet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9.png"/><Relationship Id="rId11" Type="http://schemas.openxmlformats.org/officeDocument/2006/relationships/image" Target="../media/image15.wmf"/><Relationship Id="rId5" Type="http://schemas.microsoft.com/office/2007/relationships/hdphoto" Target="../media/hdphoto2.wdp"/><Relationship Id="rId10" Type="http://schemas.openxmlformats.org/officeDocument/2006/relationships/oleObject" Target="../embeddings/oleObject1.bin"/><Relationship Id="rId4" Type="http://schemas.openxmlformats.org/officeDocument/2006/relationships/image" Target="../media/image18.png"/><Relationship Id="rId9" Type="http://schemas.openxmlformats.org/officeDocument/2006/relationships/hyperlink" Target="../Network%203D%20threejs.html" TargetMode="External"/><Relationship Id="rId14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file:///\\PHITPRLCSRVIP03\LNCUsers\EKukielk\R%20training\R%20and%20SNA%20Training%20CDPH\Network%203D%20threej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methods.net/input/datatypes.html" TargetMode="External"/><Relationship Id="rId7" Type="http://schemas.openxmlformats.org/officeDocument/2006/relationships/hyperlink" Target="https://www.guru99.com/" TargetMode="External"/><Relationship Id="rId2" Type="http://schemas.openxmlformats.org/officeDocument/2006/relationships/hyperlink" Target="https://datacarpentry.org/R-ecology-less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xjansen.com/phuse/2014/ad/AD04.pdf" TargetMode="External"/><Relationship Id="rId5" Type="http://schemas.openxmlformats.org/officeDocument/2006/relationships/hyperlink" Target="https://onedrive.live.com/?authkey=!AFPIEpVnWkhGPNQ&amp;cid=6C40810986A4E53F&amp;id=6C40810986A4E53F!72597&amp;parId=6C40810986A4E53F!71586&amp;o=OneUp" TargetMode="External"/><Relationship Id="rId4" Type="http://schemas.openxmlformats.org/officeDocument/2006/relationships/hyperlink" Target="https://cran.r-project.org/doc/manuals/r-release/R-lang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edrive.live.com/?authkey=!AFPIEpVnWkhGPNQ&amp;cid=6C40810986A4E53F&amp;id=6C40810986A4E53F!72597&amp;parId=6C40810986A4E53F!71586&amp;o=OneU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fif"/><Relationship Id="rId4" Type="http://schemas.openxmlformats.org/officeDocument/2006/relationships/hyperlink" Target="https://www.lexjansen.com/phuse/2014/ad/AD04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bootstrappers.umassmed.edu/bootstrappers-courses/pastCourses/rCourse_2016-04/Additional_Resources/Updating_R.html" TargetMode="External"/><Relationship Id="rId3" Type="http://schemas.openxmlformats.org/officeDocument/2006/relationships/hyperlink" Target="https://www.r-project.org/" TargetMode="External"/><Relationship Id="rId7" Type="http://schemas.openxmlformats.org/officeDocument/2006/relationships/hyperlink" Target="https://www.linkedin.com/pulse/3-methods-update-r-rstudio-windows-mac-woratana-ngarmtrakulcho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studio.com/products/rstudio/download/#download" TargetMode="External"/><Relationship Id="rId5" Type="http://schemas.openxmlformats.org/officeDocument/2006/relationships/hyperlink" Target="https://cran.cnr.berkeley.edu/" TargetMode="External"/><Relationship Id="rId4" Type="http://schemas.openxmlformats.org/officeDocument/2006/relationships/hyperlink" Target="https://www.quora.com/What-is-the-CRAN-mirr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SNA using R</a:t>
            </a:r>
            <a:br>
              <a:rPr lang="en-US" dirty="0" smtClean="0"/>
            </a:br>
            <a:r>
              <a:rPr lang="en-US" dirty="0" smtClean="0"/>
              <a:t>0 – intro to workshops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4295349"/>
            <a:ext cx="8791575" cy="1655762"/>
          </a:xfrm>
        </p:spPr>
        <p:txBody>
          <a:bodyPr/>
          <a:lstStyle/>
          <a:p>
            <a:pPr algn="r"/>
            <a:endParaRPr lang="en-US" dirty="0" smtClean="0"/>
          </a:p>
          <a:p>
            <a:pPr algn="r"/>
            <a:r>
              <a:rPr lang="en-US" dirty="0" smtClean="0"/>
              <a:t>March 2019 – CDPH</a:t>
            </a:r>
          </a:p>
          <a:p>
            <a:pPr algn="r"/>
            <a:r>
              <a:rPr lang="en-US" dirty="0" smtClean="0"/>
              <a:t>Esther.Kukielka@CDPH.ca.gov</a:t>
            </a:r>
          </a:p>
        </p:txBody>
      </p:sp>
    </p:spTree>
    <p:extLst>
      <p:ext uri="{BB962C8B-B14F-4D97-AF65-F5344CB8AC3E}">
        <p14:creationId xmlns:p14="http://schemas.microsoft.com/office/powerpoint/2010/main" val="249846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and Data types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333618"/>
            <a:ext cx="9905999" cy="5120640"/>
          </a:xfrm>
        </p:spPr>
        <p:txBody>
          <a:bodyPr>
            <a:normAutofit lnSpcReduction="10000"/>
          </a:bodyPr>
          <a:lstStyle/>
          <a:p>
            <a:pPr lvl="0"/>
            <a:r>
              <a:rPr lang="en-US" b="1" dirty="0">
                <a:solidFill>
                  <a:schemeClr val="accent1"/>
                </a:solidFill>
              </a:rPr>
              <a:t>Create an object</a:t>
            </a:r>
          </a:p>
          <a:p>
            <a:pPr lvl="1"/>
            <a:r>
              <a:rPr lang="en-US" u="sng" dirty="0" err="1">
                <a:hlinkClick r:id="rId2"/>
              </a:rPr>
              <a:t>Tabu</a:t>
            </a:r>
            <a:r>
              <a:rPr lang="en-US" u="sng" dirty="0">
                <a:hlinkClick r:id="rId2"/>
              </a:rPr>
              <a:t> words</a:t>
            </a:r>
            <a:r>
              <a:rPr lang="en-US" dirty="0"/>
              <a:t> (link)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est </a:t>
            </a:r>
            <a:r>
              <a:rPr lang="en-US" dirty="0"/>
              <a:t>to avoid dots (.) within an object name </a:t>
            </a:r>
            <a:r>
              <a:rPr lang="en-US" dirty="0" smtClean="0"/>
              <a:t>(i.e., </a:t>
            </a:r>
            <a:r>
              <a:rPr lang="en-US" i="1" dirty="0" err="1" smtClean="0"/>
              <a:t>my.dataset</a:t>
            </a:r>
            <a:r>
              <a:rPr lang="en-US" dirty="0" smtClean="0"/>
              <a:t>)</a:t>
            </a:r>
          </a:p>
          <a:p>
            <a:r>
              <a:rPr lang="es-ES" b="1" dirty="0" smtClean="0">
                <a:solidFill>
                  <a:schemeClr val="accent1"/>
                </a:solidFill>
              </a:rPr>
              <a:t>Data </a:t>
            </a:r>
            <a:r>
              <a:rPr lang="es-ES" b="1" dirty="0" err="1" smtClean="0">
                <a:solidFill>
                  <a:schemeClr val="accent1"/>
                </a:solidFill>
              </a:rPr>
              <a:t>types</a:t>
            </a:r>
            <a:r>
              <a:rPr lang="es-ES" b="1" dirty="0" smtClean="0">
                <a:solidFill>
                  <a:schemeClr val="accent1"/>
                </a:solidFill>
              </a:rPr>
              <a:t>:</a:t>
            </a:r>
            <a:endParaRPr lang="en-US" b="1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Vectors</a:t>
            </a:r>
            <a:r>
              <a:rPr lang="en-US" dirty="0"/>
              <a:t>: </a:t>
            </a:r>
            <a:r>
              <a:rPr lang="en-US" dirty="0" smtClean="0"/>
              <a:t>Contiguous </a:t>
            </a:r>
            <a:r>
              <a:rPr lang="en-US" dirty="0"/>
              <a:t>cells containing data. Cells are accessed through indexing </a:t>
            </a:r>
            <a:r>
              <a:rPr lang="en-US" dirty="0" smtClean="0"/>
              <a:t>operations.</a:t>
            </a:r>
            <a:endParaRPr lang="en-US" dirty="0"/>
          </a:p>
          <a:p>
            <a:pPr lvl="2"/>
            <a:r>
              <a:rPr lang="en-US" dirty="0" smtClean="0"/>
              <a:t>Logical </a:t>
            </a:r>
            <a:r>
              <a:rPr lang="en-US" dirty="0"/>
              <a:t>(true/false)</a:t>
            </a:r>
          </a:p>
          <a:p>
            <a:pPr lvl="2"/>
            <a:r>
              <a:rPr lang="en-US" dirty="0"/>
              <a:t>Integer (numeric)</a:t>
            </a:r>
          </a:p>
          <a:p>
            <a:pPr lvl="2"/>
            <a:r>
              <a:rPr lang="en-US" dirty="0"/>
              <a:t>String (</a:t>
            </a:r>
            <a:r>
              <a:rPr lang="en-US" dirty="0" smtClean="0"/>
              <a:t>characters) </a:t>
            </a:r>
          </a:p>
          <a:p>
            <a:pPr lvl="1"/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Data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frame</a:t>
            </a:r>
            <a:endParaRPr lang="es-ES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Matrices</a:t>
            </a:r>
          </a:p>
          <a:p>
            <a:pPr lvl="1"/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Factors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*</a:t>
            </a:r>
          </a:p>
          <a:p>
            <a:pPr lvl="1"/>
            <a:r>
              <a:rPr lang="es-ES" dirty="0" err="1" smtClean="0">
                <a:solidFill>
                  <a:schemeClr val="tx1">
                    <a:lumMod val="50000"/>
                  </a:schemeClr>
                </a:solidFill>
              </a:rPr>
              <a:t>List</a:t>
            </a:r>
            <a:endParaRPr lang="es-E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10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403273" y="3624345"/>
            <a:ext cx="3117273" cy="906088"/>
            <a:chOff x="5403273" y="3765666"/>
            <a:chExt cx="3117273" cy="906088"/>
          </a:xfrm>
        </p:grpSpPr>
        <p:sp>
          <p:nvSpPr>
            <p:cNvPr id="4" name="Rectangle 3"/>
            <p:cNvSpPr/>
            <p:nvPr/>
          </p:nvSpPr>
          <p:spPr>
            <a:xfrm>
              <a:off x="5403273" y="3765666"/>
              <a:ext cx="3117273" cy="906088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527964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ysClr val="windowText" lastClr="000000"/>
                  </a:solidFill>
                </a:rPr>
                <a:t>TRUE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561181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FALSE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94398" y="3887991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TRUE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403273" y="4652758"/>
            <a:ext cx="3117273" cy="906088"/>
            <a:chOff x="5403273" y="3765666"/>
            <a:chExt cx="3117273" cy="906088"/>
          </a:xfrm>
        </p:grpSpPr>
        <p:sp>
          <p:nvSpPr>
            <p:cNvPr id="14" name="Rectangle 13"/>
            <p:cNvSpPr/>
            <p:nvPr/>
          </p:nvSpPr>
          <p:spPr>
            <a:xfrm>
              <a:off x="5403273" y="3765666"/>
              <a:ext cx="3117273" cy="906088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27964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ysClr val="windowText" lastClr="000000"/>
                  </a:solidFill>
                </a:rPr>
                <a:t>1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561181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5.8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594398" y="3887991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984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403273" y="5657208"/>
            <a:ext cx="3117273" cy="906088"/>
            <a:chOff x="5403273" y="3765666"/>
            <a:chExt cx="3117273" cy="906088"/>
          </a:xfrm>
        </p:grpSpPr>
        <p:sp>
          <p:nvSpPr>
            <p:cNvPr id="19" name="Rectangle 18"/>
            <p:cNvSpPr/>
            <p:nvPr/>
          </p:nvSpPr>
          <p:spPr>
            <a:xfrm>
              <a:off x="5403273" y="3765666"/>
              <a:ext cx="3117273" cy="906088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27964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ysClr val="windowText" lastClr="000000"/>
                  </a:solidFill>
                </a:rPr>
                <a:t>“ACH”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561181" y="3893938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“John”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594398" y="3887991"/>
              <a:ext cx="806334" cy="661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80" dirty="0" smtClean="0">
                  <a:solidFill>
                    <a:schemeClr val="bg1"/>
                  </a:solidFill>
                </a:rPr>
                <a:t>“TRUE”</a:t>
              </a:r>
              <a:endParaRPr lang="en-US" sz="178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722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18523" y="2346108"/>
            <a:ext cx="7017761" cy="179993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9600" b="1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Harrington" panose="04040505050A02020702" pitchFamily="82" charset="0"/>
              </a:rPr>
              <a:t>Chunk </a:t>
            </a:r>
            <a:r>
              <a:rPr lang="en-US" sz="9600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Harrington" panose="04040505050A02020702" pitchFamily="82" charset="0"/>
              </a:rPr>
              <a:t>1</a:t>
            </a:r>
            <a:endParaRPr lang="en-US" sz="96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5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white"/>
                </a:solidFill>
              </a:rPr>
              <a:t>Data </a:t>
            </a:r>
            <a:r>
              <a:rPr lang="en-US" dirty="0">
                <a:solidFill>
                  <a:prstClr val="white"/>
                </a:solidFill>
              </a:rPr>
              <a:t>types (</a:t>
            </a:r>
            <a:r>
              <a:rPr lang="en-US" dirty="0" smtClean="0">
                <a:solidFill>
                  <a:prstClr val="white"/>
                </a:solidFill>
              </a:rPr>
              <a:t>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157937"/>
            <a:ext cx="9905999" cy="5435888"/>
          </a:xfrm>
        </p:spPr>
        <p:txBody>
          <a:bodyPr>
            <a:no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s-ES" altLang="en-US" sz="1800" b="1" dirty="0" err="1">
                <a:solidFill>
                  <a:schemeClr val="accent1"/>
                </a:solidFill>
              </a:rPr>
              <a:t>Vectors</a:t>
            </a:r>
            <a:endParaRPr lang="en-US" altLang="en-US" sz="1800" b="1" dirty="0">
              <a:solidFill>
                <a:schemeClr val="accent1"/>
              </a:solidFill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>
                <a:solidFill>
                  <a:schemeClr val="accent1"/>
                </a:solidFill>
              </a:rPr>
              <a:t>Data </a:t>
            </a:r>
            <a:r>
              <a:rPr lang="en-US" altLang="en-US" sz="1800" b="1" dirty="0" smtClean="0">
                <a:solidFill>
                  <a:schemeClr val="accent1"/>
                </a:solidFill>
              </a:rPr>
              <a:t>frames: </a:t>
            </a:r>
            <a:r>
              <a:rPr lang="en-US" altLang="en-US" sz="1800" dirty="0"/>
              <a:t>Relational table (vectors in a </a:t>
            </a:r>
            <a:r>
              <a:rPr lang="en-US" altLang="en-US" sz="1800" dirty="0" err="1"/>
              <a:t>data.frame</a:t>
            </a:r>
            <a:r>
              <a:rPr lang="en-US" altLang="en-US" sz="1800" dirty="0"/>
              <a:t> must be the same length). Contents can be of different types. We can also see it as a </a:t>
            </a:r>
            <a:r>
              <a:rPr lang="en-US" altLang="en-US" sz="1800" dirty="0" smtClean="0"/>
              <a:t>vector with dimensions.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 smtClean="0">
                <a:solidFill>
                  <a:schemeClr val="accent1"/>
                </a:solidFill>
              </a:rPr>
              <a:t>Matrices: </a:t>
            </a:r>
            <a:r>
              <a:rPr lang="en-US" altLang="en-US" sz="1800" dirty="0" smtClean="0"/>
              <a:t>Similar </a:t>
            </a:r>
            <a:r>
              <a:rPr lang="en-US" altLang="en-US" sz="1800" dirty="0"/>
              <a:t>to data frames, but contents must be of the same type. </a:t>
            </a:r>
            <a:endParaRPr lang="en-US" altLang="en-US" sz="1800" dirty="0" smtClean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US" altLang="en-US" sz="18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/>
              <a:t>Indexing: </a:t>
            </a:r>
            <a:r>
              <a:rPr lang="en-US" sz="1800" dirty="0"/>
              <a:t>Can be used both to extract part of an object and to replace parts of an object (or to add parts) </a:t>
            </a:r>
            <a:r>
              <a:rPr lang="en-US" sz="1800" dirty="0">
                <a:sym typeface="Wingdings" panose="05000000000000000000" pitchFamily="2" charset="2"/>
              </a:rPr>
              <a:t></a:t>
            </a:r>
            <a:r>
              <a:rPr lang="en-US" sz="1800" dirty="0"/>
              <a:t> library </a:t>
            </a:r>
            <a:r>
              <a:rPr lang="en-US" sz="1800" dirty="0" err="1" smtClean="0">
                <a:hlinkClick r:id="rId3"/>
              </a:rPr>
              <a:t>tidyverse</a:t>
            </a:r>
            <a:r>
              <a:rPr lang="en-US" sz="1800" dirty="0" smtClean="0"/>
              <a:t> (following workshop)</a:t>
            </a:r>
            <a:endParaRPr lang="en-US" sz="1800" dirty="0"/>
          </a:p>
          <a:p>
            <a:pPr lvl="1"/>
            <a:r>
              <a:rPr lang="en-US" sz="1800" dirty="0"/>
              <a:t>x[</a:t>
            </a:r>
            <a:r>
              <a:rPr lang="en-US" sz="1800" dirty="0" err="1"/>
              <a:t>i</a:t>
            </a:r>
            <a:r>
              <a:rPr lang="en-US" sz="1800" dirty="0"/>
              <a:t>]    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en-US" sz="1800" dirty="0"/>
              <a:t>vector</a:t>
            </a:r>
          </a:p>
          <a:p>
            <a:pPr lvl="1"/>
            <a:r>
              <a:rPr lang="en-US" sz="1800" dirty="0"/>
              <a:t>x[</a:t>
            </a:r>
            <a:r>
              <a:rPr lang="en-US" sz="1800" dirty="0" err="1"/>
              <a:t>i</a:t>
            </a:r>
            <a:r>
              <a:rPr lang="en-US" sz="1800" dirty="0"/>
              <a:t>, j]  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en-US" sz="1800" dirty="0" err="1">
                <a:sym typeface="Wingdings" panose="05000000000000000000" pitchFamily="2" charset="2"/>
              </a:rPr>
              <a:t>data.frame</a:t>
            </a:r>
            <a:r>
              <a:rPr lang="en-US" sz="1800" dirty="0">
                <a:sym typeface="Wingdings" panose="05000000000000000000" pitchFamily="2" charset="2"/>
              </a:rPr>
              <a:t>, matrix</a:t>
            </a:r>
            <a:endParaRPr lang="en-US" sz="1800" dirty="0"/>
          </a:p>
          <a:p>
            <a:pPr lvl="1"/>
            <a:r>
              <a:rPr lang="en-US" sz="1800" dirty="0"/>
              <a:t>x[[</a:t>
            </a:r>
            <a:r>
              <a:rPr lang="en-US" sz="1800" dirty="0" err="1"/>
              <a:t>i</a:t>
            </a:r>
            <a:r>
              <a:rPr lang="en-US" sz="1800" dirty="0"/>
              <a:t>]]   </a:t>
            </a:r>
            <a:r>
              <a:rPr lang="en-US" sz="1800" dirty="0">
                <a:sym typeface="Wingdings" panose="05000000000000000000" pitchFamily="2" charset="2"/>
              </a:rPr>
              <a:t> lists</a:t>
            </a:r>
            <a:endParaRPr lang="en-US" sz="1800" dirty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US" altLang="en-US" sz="1800" dirty="0"/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1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12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12" y="3079601"/>
            <a:ext cx="5685860" cy="32402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697" y="3719595"/>
            <a:ext cx="2549428" cy="11857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333" y="3085319"/>
            <a:ext cx="3736417" cy="322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26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L -0.00221 -0.49398 " pathEditMode="relative" rAng="0" ptsTypes="AA">
                                      <p:cBhvr>
                                        <p:cTn id="48" dur="1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469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8523" y="2346108"/>
            <a:ext cx="7017761" cy="179993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9600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Harrington" panose="04040505050A02020702" pitchFamily="82" charset="0"/>
              </a:rPr>
              <a:t>Chunk 2</a:t>
            </a:r>
            <a:endParaRPr lang="en-US" sz="96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Harrington" panose="04040505050A02020702" pitchFamily="8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5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white"/>
                </a:solidFill>
              </a:rPr>
              <a:t>Data </a:t>
            </a:r>
            <a:r>
              <a:rPr lang="en-US" dirty="0">
                <a:solidFill>
                  <a:prstClr val="white"/>
                </a:solidFill>
              </a:rPr>
              <a:t>types (</a:t>
            </a:r>
            <a:r>
              <a:rPr lang="en-US" dirty="0" smtClean="0">
                <a:solidFill>
                  <a:prstClr val="white"/>
                </a:solidFill>
              </a:rPr>
              <a:t>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180810"/>
            <a:ext cx="9905999" cy="5070763"/>
          </a:xfrm>
        </p:spPr>
        <p:txBody>
          <a:bodyPr>
            <a:no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s-ES" altLang="en-US" sz="1800" b="1" dirty="0" err="1">
                <a:solidFill>
                  <a:schemeClr val="accent1"/>
                </a:solidFill>
              </a:rPr>
              <a:t>Vectors</a:t>
            </a:r>
            <a:endParaRPr lang="en-US" altLang="en-US" sz="1800" b="1" dirty="0">
              <a:solidFill>
                <a:schemeClr val="accent1"/>
              </a:solidFill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>
                <a:solidFill>
                  <a:schemeClr val="accent1"/>
                </a:solidFill>
              </a:rPr>
              <a:t>Data </a:t>
            </a:r>
            <a:r>
              <a:rPr lang="en-US" altLang="en-US" sz="1800" b="1" dirty="0" smtClean="0">
                <a:solidFill>
                  <a:schemeClr val="accent1"/>
                </a:solidFill>
              </a:rPr>
              <a:t>frames: </a:t>
            </a:r>
            <a:r>
              <a:rPr lang="en-US" altLang="en-US" sz="1800" dirty="0"/>
              <a:t>Relational table (vectors in a </a:t>
            </a:r>
            <a:r>
              <a:rPr lang="en-US" altLang="en-US" sz="1800" dirty="0" err="1"/>
              <a:t>data.frame</a:t>
            </a:r>
            <a:r>
              <a:rPr lang="en-US" altLang="en-US" sz="1800" dirty="0"/>
              <a:t> must be the same length). Contents can be of different types.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 smtClean="0">
                <a:solidFill>
                  <a:schemeClr val="accent1"/>
                </a:solidFill>
              </a:rPr>
              <a:t>Matrices: </a:t>
            </a:r>
            <a:r>
              <a:rPr lang="en-US" altLang="en-US" sz="1800" dirty="0" smtClean="0"/>
              <a:t>Similar </a:t>
            </a:r>
            <a:r>
              <a:rPr lang="en-US" altLang="en-US" sz="1800" dirty="0"/>
              <a:t>to data frames, but contents must be of the same type. We can also see it as a vector with dimensions.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 smtClean="0">
                <a:solidFill>
                  <a:schemeClr val="accent1"/>
                </a:solidFill>
              </a:rPr>
              <a:t>Lists: </a:t>
            </a:r>
            <a:r>
              <a:rPr lang="en-US" altLang="en-US" sz="1800" dirty="0"/>
              <a:t>Lists (“generic vectors” – a compilation of vectors) are another kind of data storage. Lists have components, each of which can contain any type of R object (with different elements), i.e. </a:t>
            </a:r>
            <a:r>
              <a:rPr lang="en-US" altLang="en-US" sz="1800"/>
              <a:t>the components of a list do not have to be of the same type.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smtClean="0"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Factors</a:t>
            </a:r>
            <a:r>
              <a:rPr lang="en-US" altLang="en-US" sz="1800" dirty="0"/>
              <a:t>* : The way to store categorical (nominal or ordinal – if ordered) variables with k different levels</a:t>
            </a:r>
            <a:r>
              <a:rPr lang="en-US" altLang="en-US" sz="1800" dirty="0" smtClean="0"/>
              <a:t>.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s-ES" sz="2000" dirty="0" smtClean="0"/>
              <a:t>*</a:t>
            </a:r>
            <a:r>
              <a:rPr lang="es-ES" sz="2000" dirty="0" smtClean="0">
                <a:solidFill>
                  <a:schemeClr val="accent1"/>
                </a:solidFill>
              </a:rPr>
              <a:t>*************************************************************************************</a:t>
            </a:r>
            <a:r>
              <a:rPr lang="es-ES" sz="2000" dirty="0" smtClean="0"/>
              <a:t>*</a:t>
            </a:r>
            <a:endParaRPr lang="en-US" sz="2000" dirty="0" smtClean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sz="2000" dirty="0" smtClean="0">
                <a:solidFill>
                  <a:srgbClr val="FFFF00"/>
                </a:solidFill>
              </a:rPr>
              <a:t>Function: </a:t>
            </a:r>
            <a:r>
              <a:rPr lang="en-US" sz="2000" dirty="0"/>
              <a:t>“Canned </a:t>
            </a:r>
            <a:r>
              <a:rPr lang="en-US" sz="2000" dirty="0" smtClean="0"/>
              <a:t>script”. </a:t>
            </a:r>
            <a:r>
              <a:rPr lang="en-US" sz="2000" dirty="0"/>
              <a:t>It takes one or more inputs called </a:t>
            </a:r>
            <a:r>
              <a:rPr lang="en-US" sz="2000" i="1" dirty="0"/>
              <a:t>arguments.</a:t>
            </a:r>
            <a:endParaRPr lang="en-US" sz="2000" dirty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US" sz="1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1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8523" y="2346108"/>
            <a:ext cx="7017761" cy="179993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9600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Harrington" panose="04040505050A02020702" pitchFamily="82" charset="0"/>
              </a:rPr>
              <a:t>Chunk 3</a:t>
            </a:r>
            <a:endParaRPr lang="en-US" sz="96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Harrington" panose="04040505050A02020702" pitchFamily="8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7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Missing</a:t>
            </a:r>
            <a:r>
              <a:rPr lang="es-E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data are represented as </a:t>
            </a:r>
            <a:r>
              <a:rPr lang="en-US" dirty="0" smtClean="0"/>
              <a:t>NA</a:t>
            </a:r>
            <a:endParaRPr lang="en-US" dirty="0"/>
          </a:p>
          <a:p>
            <a:pPr lvl="0"/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functions</a:t>
            </a:r>
            <a:r>
              <a:rPr lang="es-ES" dirty="0" smtClean="0"/>
              <a:t> can </a:t>
            </a:r>
            <a:r>
              <a:rPr lang="es-ES" dirty="0" err="1" smtClean="0"/>
              <a:t>deal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NA and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just</a:t>
            </a:r>
            <a:r>
              <a:rPr lang="es-ES" dirty="0" smtClean="0"/>
              <a:t> ignore </a:t>
            </a:r>
            <a:r>
              <a:rPr lang="es-ES" dirty="0" err="1" smtClean="0"/>
              <a:t>them</a:t>
            </a:r>
            <a:endParaRPr lang="es-ES" dirty="0" smtClean="0"/>
          </a:p>
          <a:p>
            <a:pPr lvl="0"/>
            <a:r>
              <a:rPr lang="es-ES" dirty="0" err="1" smtClean="0"/>
              <a:t>Others</a:t>
            </a:r>
            <a:r>
              <a:rPr lang="es-ES" dirty="0" smtClean="0"/>
              <a:t> can </a:t>
            </a:r>
            <a:r>
              <a:rPr lang="es-ES" dirty="0" err="1" smtClean="0"/>
              <a:t>only</a:t>
            </a:r>
            <a:r>
              <a:rPr lang="es-ES" dirty="0" smtClean="0"/>
              <a:t> </a:t>
            </a:r>
            <a:r>
              <a:rPr lang="es-ES" dirty="0" err="1" smtClean="0"/>
              <a:t>work</a:t>
            </a:r>
            <a:r>
              <a:rPr lang="es-ES" dirty="0" smtClean="0"/>
              <a:t> </a:t>
            </a:r>
            <a:r>
              <a:rPr lang="es-ES" dirty="0" err="1" smtClean="0"/>
              <a:t>if</a:t>
            </a:r>
            <a:r>
              <a:rPr lang="es-ES" dirty="0" smtClean="0"/>
              <a:t>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/>
              <a:t>remove</a:t>
            </a:r>
            <a:r>
              <a:rPr lang="es-ES" dirty="0" smtClean="0"/>
              <a:t> </a:t>
            </a:r>
            <a:r>
              <a:rPr lang="es-ES" dirty="0" err="1" smtClean="0"/>
              <a:t>those</a:t>
            </a:r>
            <a:r>
              <a:rPr lang="es-ES" dirty="0" smtClean="0"/>
              <a:t> NA.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case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arithmetic</a:t>
            </a:r>
            <a:r>
              <a:rPr lang="es-ES" dirty="0" smtClean="0"/>
              <a:t> </a:t>
            </a:r>
            <a:r>
              <a:rPr lang="es-ES" dirty="0" err="1" smtClean="0"/>
              <a:t>operations</a:t>
            </a:r>
            <a:endParaRPr lang="es-ES" dirty="0" smtClean="0"/>
          </a:p>
          <a:p>
            <a:pPr lvl="0"/>
            <a:r>
              <a:rPr lang="es-ES" dirty="0" smtClean="0">
                <a:hlinkClick r:id="rId2"/>
              </a:rPr>
              <a:t>NA can be </a:t>
            </a:r>
            <a:r>
              <a:rPr lang="es-ES" dirty="0" err="1" smtClean="0">
                <a:hlinkClick r:id="rId2"/>
              </a:rPr>
              <a:t>returned</a:t>
            </a:r>
            <a:r>
              <a:rPr lang="es-ES" dirty="0" smtClean="0">
                <a:hlinkClick r:id="rId2"/>
              </a:rPr>
              <a:t> </a:t>
            </a:r>
            <a:r>
              <a:rPr lang="es-ES" dirty="0" smtClean="0"/>
              <a:t>in </a:t>
            </a:r>
            <a:r>
              <a:rPr lang="es-ES" dirty="0" err="1" smtClean="0"/>
              <a:t>your</a:t>
            </a:r>
            <a:r>
              <a:rPr lang="es-ES" dirty="0" smtClean="0"/>
              <a:t> </a:t>
            </a:r>
            <a:r>
              <a:rPr lang="es-ES" dirty="0" err="1" smtClean="0"/>
              <a:t>code</a:t>
            </a:r>
            <a:r>
              <a:rPr lang="es-ES" dirty="0" smtClean="0"/>
              <a:t> in </a:t>
            </a:r>
            <a:r>
              <a:rPr lang="es-ES" dirty="0" err="1" smtClean="0"/>
              <a:t>different</a:t>
            </a:r>
            <a:r>
              <a:rPr lang="es-ES" dirty="0" smtClean="0"/>
              <a:t> </a:t>
            </a:r>
            <a:r>
              <a:rPr lang="es-ES" dirty="0" err="1" smtClean="0"/>
              <a:t>occasions</a:t>
            </a:r>
            <a:r>
              <a:rPr lang="es-ES" dirty="0" smtClean="0"/>
              <a:t> – </a:t>
            </a:r>
            <a:r>
              <a:rPr lang="es-ES" dirty="0" err="1" smtClean="0"/>
              <a:t>see</a:t>
            </a:r>
            <a:r>
              <a:rPr lang="es-ES" dirty="0" smtClean="0"/>
              <a:t> </a:t>
            </a:r>
            <a:r>
              <a:rPr lang="es-ES" dirty="0" err="1" smtClean="0"/>
              <a:t>Chunk</a:t>
            </a:r>
            <a:r>
              <a:rPr lang="es-ES" dirty="0" smtClean="0"/>
              <a:t> 4 </a:t>
            </a:r>
            <a:r>
              <a:rPr lang="es-ES" dirty="0" err="1" smtClean="0"/>
              <a:t>code</a:t>
            </a:r>
            <a:endParaRPr lang="es-ES" dirty="0" smtClean="0"/>
          </a:p>
          <a:p>
            <a:pPr lvl="0"/>
            <a:r>
              <a:rPr lang="es-ES" dirty="0" err="1" smtClean="0"/>
              <a:t>Other</a:t>
            </a:r>
            <a:r>
              <a:rPr lang="es-ES" dirty="0" smtClean="0"/>
              <a:t> “</a:t>
            </a:r>
            <a:r>
              <a:rPr lang="es-ES" dirty="0" smtClean="0">
                <a:hlinkClick r:id="rId3"/>
              </a:rPr>
              <a:t>null-able</a:t>
            </a:r>
            <a:r>
              <a:rPr lang="es-ES" dirty="0" smtClean="0"/>
              <a:t>” </a:t>
            </a:r>
            <a:r>
              <a:rPr lang="es-ES" dirty="0" err="1" smtClean="0"/>
              <a:t>values</a:t>
            </a:r>
            <a:r>
              <a:rPr lang="es-ES" dirty="0" smtClean="0"/>
              <a:t> are:</a:t>
            </a:r>
          </a:p>
          <a:p>
            <a:pPr lvl="1"/>
            <a:r>
              <a:rPr lang="en-US" dirty="0"/>
              <a:t>NULL</a:t>
            </a:r>
          </a:p>
          <a:p>
            <a:pPr lvl="1"/>
            <a:r>
              <a:rPr lang="en-US" dirty="0" err="1" smtClean="0"/>
              <a:t>NaN</a:t>
            </a:r>
            <a:endParaRPr lang="en-US" dirty="0"/>
          </a:p>
          <a:p>
            <a:pPr lvl="1"/>
            <a:r>
              <a:rPr lang="en-US" dirty="0" err="1"/>
              <a:t>Inf</a:t>
            </a:r>
            <a:r>
              <a:rPr lang="en-US" dirty="0"/>
              <a:t> / -</a:t>
            </a:r>
            <a:r>
              <a:rPr lang="en-US" dirty="0" err="1" smtClean="0"/>
              <a:t>Inf</a:t>
            </a:r>
            <a:endParaRPr lang="es-E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8523" y="2346108"/>
            <a:ext cx="7017761" cy="179993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9600" b="1" dirty="0" smtClean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Harrington" panose="04040505050A02020702" pitchFamily="82" charset="0"/>
              </a:rPr>
              <a:t>Chunk 4</a:t>
            </a:r>
            <a:endParaRPr lang="en-US" sz="96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Harrington" panose="04040505050A02020702" pitchFamily="8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63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 err="1" smtClean="0">
                <a:solidFill>
                  <a:schemeClr val="accent1"/>
                </a:solidFill>
              </a:rPr>
              <a:t>RStudio</a:t>
            </a:r>
            <a:r>
              <a:rPr lang="en-US" dirty="0" smtClean="0">
                <a:solidFill>
                  <a:schemeClr val="accent1"/>
                </a:solidFill>
              </a:rPr>
              <a:t> basic concepts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Source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Console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Environment/History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Files/Plots/Packages/Help/Viewer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accent1"/>
                </a:solidFill>
              </a:rPr>
              <a:t>Intro to 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Objects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Data types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Missing data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0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time…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48" y="1780380"/>
            <a:ext cx="6029325" cy="4191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19</a:t>
            </a:fld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as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47" y="1780380"/>
            <a:ext cx="6029325" cy="419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309" y="2005029"/>
            <a:ext cx="2724153" cy="842392"/>
          </a:xfrm>
          <a:prstGeom prst="rect">
            <a:avLst/>
          </a:prstGeom>
          <a:effectLst>
            <a:outerShdw blurRad="50800" dist="2032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6192" y="911079"/>
            <a:ext cx="1500130" cy="1738602"/>
          </a:xfrm>
          <a:prstGeom prst="rect">
            <a:avLst/>
          </a:prstGeom>
        </p:spPr>
      </p:pic>
      <p:graphicFrame>
        <p:nvGraphicFramePr>
          <p:cNvPr id="8" name="Object 7">
            <a:hlinkClick r:id="rId9" action="ppaction://hlinkfile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381086"/>
              </p:ext>
            </p:extLst>
          </p:nvPr>
        </p:nvGraphicFramePr>
        <p:xfrm>
          <a:off x="9906895" y="2837187"/>
          <a:ext cx="1931987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Packager Shell Object" showAsIcon="1" r:id="rId10" imgW="1932120" imgH="648000" progId="Package">
                  <p:embed/>
                </p:oleObj>
              </mc:Choice>
              <mc:Fallback>
                <p:oleObj name="Packager Shell Object" showAsIcon="1" r:id="rId10" imgW="1932120" imgH="648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906895" y="2837187"/>
                        <a:ext cx="1931987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hlinkClick r:id="rId12" action="ppaction://hlinkfile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766109"/>
              </p:ext>
            </p:extLst>
          </p:nvPr>
        </p:nvGraphicFramePr>
        <p:xfrm>
          <a:off x="10122794" y="3709174"/>
          <a:ext cx="1500187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Packager Shell Object" showAsIcon="1" r:id="rId13" imgW="1500120" imgH="648000" progId="Package">
                  <p:embed/>
                </p:oleObj>
              </mc:Choice>
              <mc:Fallback>
                <p:oleObj name="Packager Shell Object" showAsIcon="1" r:id="rId13" imgW="1500120" imgH="648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122794" y="3709174"/>
                        <a:ext cx="1500187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505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Basic </a:t>
            </a:r>
            <a:r>
              <a:rPr lang="en-US" dirty="0">
                <a:solidFill>
                  <a:srgbClr val="4CEEDF"/>
                </a:solidFill>
              </a:rPr>
              <a:t>R language </a:t>
            </a:r>
            <a:r>
              <a:rPr lang="en-US" dirty="0"/>
              <a:t>usage: data manipulation, cleaning and </a:t>
            </a:r>
            <a:r>
              <a:rPr lang="en-US" dirty="0" smtClean="0"/>
              <a:t>visualization</a:t>
            </a:r>
            <a:endParaRPr lang="en-US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Basic </a:t>
            </a:r>
            <a:r>
              <a:rPr lang="en-US" dirty="0">
                <a:solidFill>
                  <a:srgbClr val="4CEEDF"/>
                </a:solidFill>
              </a:rPr>
              <a:t>terminology</a:t>
            </a:r>
            <a:r>
              <a:rPr lang="en-US" dirty="0"/>
              <a:t> of graph theory 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Understand </a:t>
            </a:r>
            <a:r>
              <a:rPr lang="en-US" dirty="0">
                <a:solidFill>
                  <a:srgbClr val="4CEEDF"/>
                </a:solidFill>
              </a:rPr>
              <a:t>key concepts </a:t>
            </a:r>
            <a:r>
              <a:rPr lang="en-US" dirty="0"/>
              <a:t>of SNA: Network properties and centrality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Calculate and understand </a:t>
            </a:r>
            <a:r>
              <a:rPr lang="en-US" dirty="0">
                <a:solidFill>
                  <a:srgbClr val="4CEEDF"/>
                </a:solidFill>
              </a:rPr>
              <a:t>SNA statistics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Import and adapt data to </a:t>
            </a:r>
            <a:r>
              <a:rPr lang="en-US" dirty="0">
                <a:solidFill>
                  <a:srgbClr val="4CEEDF"/>
                </a:solidFill>
              </a:rPr>
              <a:t>construct </a:t>
            </a:r>
            <a:r>
              <a:rPr lang="en-US" dirty="0"/>
              <a:t>networks on R studio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 </a:t>
            </a:r>
            <a:r>
              <a:rPr lang="en-US" dirty="0">
                <a:solidFill>
                  <a:srgbClr val="4CEEDF"/>
                </a:solidFill>
              </a:rPr>
              <a:t>Visualize </a:t>
            </a:r>
            <a:r>
              <a:rPr lang="en-US" dirty="0"/>
              <a:t>and</a:t>
            </a:r>
            <a:r>
              <a:rPr lang="en-US" dirty="0">
                <a:solidFill>
                  <a:srgbClr val="4CEEDF"/>
                </a:solidFill>
              </a:rPr>
              <a:t> </a:t>
            </a:r>
            <a:r>
              <a:rPr lang="en-US" dirty="0" smtClean="0">
                <a:solidFill>
                  <a:srgbClr val="4CEEDF"/>
                </a:solidFill>
              </a:rPr>
              <a:t>map </a:t>
            </a:r>
            <a:r>
              <a:rPr lang="en-US" dirty="0"/>
              <a:t>networks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Appropriately and critically </a:t>
            </a:r>
            <a:r>
              <a:rPr lang="en-US" dirty="0">
                <a:solidFill>
                  <a:srgbClr val="4CEEDF"/>
                </a:solidFill>
              </a:rPr>
              <a:t>interpret results </a:t>
            </a:r>
            <a:r>
              <a:rPr lang="en-US" dirty="0"/>
              <a:t>of network analysis 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Going </a:t>
            </a:r>
            <a:r>
              <a:rPr lang="en-US" dirty="0" smtClean="0"/>
              <a:t>beyond: </a:t>
            </a:r>
            <a:r>
              <a:rPr lang="en-US" dirty="0" smtClean="0">
                <a:solidFill>
                  <a:srgbClr val="4CEEDF"/>
                </a:solidFill>
              </a:rPr>
              <a:t>Community algorithms </a:t>
            </a:r>
            <a:r>
              <a:rPr lang="en-US" dirty="0"/>
              <a:t>and </a:t>
            </a:r>
            <a:r>
              <a:rPr lang="en-US" dirty="0">
                <a:solidFill>
                  <a:srgbClr val="4CEEDF"/>
                </a:solidFill>
              </a:rPr>
              <a:t>regression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/>
              <a:t>Going beyond-</a:t>
            </a:r>
            <a:r>
              <a:rPr lang="en-US" dirty="0" err="1"/>
              <a:t>er</a:t>
            </a:r>
            <a:r>
              <a:rPr lang="en-US" dirty="0"/>
              <a:t>: </a:t>
            </a:r>
            <a:r>
              <a:rPr lang="en-US" dirty="0">
                <a:solidFill>
                  <a:srgbClr val="4CEEDF"/>
                </a:solidFill>
              </a:rPr>
              <a:t>Dynamic</a:t>
            </a:r>
            <a:r>
              <a:rPr lang="en-US" dirty="0"/>
              <a:t> networks, </a:t>
            </a:r>
            <a:r>
              <a:rPr lang="en-US" dirty="0">
                <a:solidFill>
                  <a:srgbClr val="4CEEDF"/>
                </a:solidFill>
              </a:rPr>
              <a:t>Shiny </a:t>
            </a:r>
            <a:r>
              <a:rPr lang="en-US" dirty="0"/>
              <a:t>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backgroundMark x1="53664" y1="10212" x2="53664" y2="10212"/>
                        <a14:backgroundMark x1="53842" y1="13487" x2="53842" y2="13487"/>
                        <a14:backgroundMark x1="53901" y1="13487" x2="54137" y2="13873"/>
                        <a14:backgroundMark x1="54137" y1="13969" x2="54137" y2="13969"/>
                        <a14:backgroundMark x1="53605" y1="9827" x2="53605" y2="9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65740" y="4513811"/>
            <a:ext cx="3821164" cy="2344189"/>
          </a:xfrm>
          <a:prstGeom prst="rect">
            <a:avLst/>
          </a:prstGeom>
          <a:effectLst>
            <a:outerShdw blurRad="114300" sx="101000" sy="101000" algn="ctr" rotWithShape="0">
              <a:schemeClr val="tx1"/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01" y="5694178"/>
            <a:ext cx="294146" cy="34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and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carpentry</a:t>
            </a:r>
            <a:r>
              <a:rPr lang="en-US" dirty="0"/>
              <a:t>: </a:t>
            </a: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datacarpentry.org/R-ecology-lesson</a:t>
            </a:r>
            <a:endParaRPr lang="en-US" sz="2000" dirty="0" smtClean="0"/>
          </a:p>
          <a:p>
            <a:r>
              <a:rPr lang="en-US" dirty="0"/>
              <a:t>Data types: </a:t>
            </a: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www.statmethods.net/input/datatypes.html</a:t>
            </a:r>
            <a:endParaRPr lang="en-US" sz="2000" dirty="0" smtClean="0"/>
          </a:p>
          <a:p>
            <a:r>
              <a:rPr lang="en-US" dirty="0"/>
              <a:t>Language definitions: </a:t>
            </a:r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cran.r-project.org/doc/manuals/r-release/R-lang.html</a:t>
            </a:r>
            <a:endParaRPr lang="en-US" sz="2000" dirty="0" smtClean="0"/>
          </a:p>
          <a:p>
            <a:r>
              <a:rPr lang="en-US" dirty="0" smtClean="0">
                <a:hlinkClick r:id="rId5"/>
              </a:rPr>
              <a:t>R for SAS users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R for SAS Programmers: It’s different, but friendly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Guru 99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… </a:t>
            </a:r>
            <a:r>
              <a:rPr lang="en-US" cap="none" dirty="0" smtClean="0"/>
              <a:t>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workshop per week, 4 weeks total</a:t>
            </a:r>
          </a:p>
          <a:p>
            <a:r>
              <a:rPr lang="en-US" dirty="0" smtClean="0"/>
              <a:t>2h sessions</a:t>
            </a:r>
          </a:p>
          <a:p>
            <a:r>
              <a:rPr lang="en-US" dirty="0" smtClean="0"/>
              <a:t>Reiteration of :</a:t>
            </a:r>
          </a:p>
          <a:p>
            <a:pPr lvl="1"/>
            <a:r>
              <a:rPr lang="en-US" dirty="0" smtClean="0"/>
              <a:t>Power point</a:t>
            </a:r>
          </a:p>
          <a:p>
            <a:pPr lvl="1"/>
            <a:r>
              <a:rPr lang="en-US" dirty="0" smtClean="0"/>
              <a:t>Coding together</a:t>
            </a:r>
          </a:p>
          <a:p>
            <a:pPr lvl="1"/>
            <a:r>
              <a:rPr lang="en-US" dirty="0" smtClean="0"/>
              <a:t>Exercises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3</a:t>
            </a:fld>
            <a:endParaRPr lang="en-US"/>
          </a:p>
        </p:txBody>
      </p:sp>
      <p:sp>
        <p:nvSpPr>
          <p:cNvPr id="5" name="Curved Down Arrow 4"/>
          <p:cNvSpPr/>
          <p:nvPr/>
        </p:nvSpPr>
        <p:spPr>
          <a:xfrm rot="16200000" flipV="1">
            <a:off x="3320934" y="3670070"/>
            <a:ext cx="1255223" cy="714894"/>
          </a:xfrm>
          <a:prstGeom prst="curvedDownArrow">
            <a:avLst/>
          </a:prstGeom>
          <a:solidFill>
            <a:srgbClr val="0FC9C9"/>
          </a:solidFill>
          <a:ln>
            <a:solidFill>
              <a:srgbClr val="0C9F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45991" y="3706602"/>
            <a:ext cx="4116472" cy="2800767"/>
          </a:xfrm>
          <a:prstGeom prst="borderCallout2">
            <a:avLst>
              <a:gd name="adj1" fmla="val 18477"/>
              <a:gd name="adj2" fmla="val -2829"/>
              <a:gd name="adj3" fmla="val 18750"/>
              <a:gd name="adj4" fmla="val -16667"/>
              <a:gd name="adj5" fmla="val 46846"/>
              <a:gd name="adj6" fmla="val -45611"/>
            </a:avLst>
          </a:prstGeom>
          <a:solidFill>
            <a:srgbClr val="0C9F9C"/>
          </a:solidFill>
          <a:ln>
            <a:solidFill>
              <a:srgbClr val="12BEAE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This workshop is for you!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Let me know if you would like to change anything or if you have suggestions for improvement</a:t>
            </a:r>
          </a:p>
          <a:p>
            <a:pPr algn="ctr"/>
            <a:endParaRPr lang="en-US" sz="80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121882"/>
              </p:ext>
            </p:extLst>
          </p:nvPr>
        </p:nvGraphicFramePr>
        <p:xfrm>
          <a:off x="6909221" y="1174865"/>
          <a:ext cx="29900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0012">
                  <a:extLst>
                    <a:ext uri="{9D8B030D-6E8A-4147-A177-3AD203B41FA5}">
                      <a16:colId xmlns:a16="http://schemas.microsoft.com/office/drawing/2014/main" val="30139376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09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Basics in 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169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 manipulation</a:t>
                      </a:r>
                      <a:r>
                        <a:rPr lang="en-US" baseline="0" dirty="0" smtClean="0"/>
                        <a:t> with </a:t>
                      </a:r>
                      <a:r>
                        <a:rPr lang="en-US" baseline="0" dirty="0" err="1" smtClean="0"/>
                        <a:t>d</a:t>
                      </a:r>
                      <a:r>
                        <a:rPr lang="en-US" dirty="0" err="1" smtClean="0"/>
                        <a:t>plyr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5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 visualization with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ggplot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46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Network 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110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Network II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6346265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570778" y="4760983"/>
            <a:ext cx="2906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Everything is </a:t>
            </a:r>
            <a:r>
              <a:rPr lang="en-US" sz="2000" dirty="0" smtClean="0"/>
              <a:t>adaptable</a:t>
            </a:r>
            <a:endParaRPr lang="en-US" sz="20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994" y="1172840"/>
            <a:ext cx="997418" cy="115597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704" y="2369541"/>
            <a:ext cx="979707" cy="113544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7339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SNA using R</a:t>
            </a:r>
            <a:br>
              <a:rPr lang="en-US" dirty="0" smtClean="0"/>
            </a:br>
            <a:r>
              <a:rPr lang="en-US" dirty="0" smtClean="0"/>
              <a:t>1 – R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4295349"/>
            <a:ext cx="8791575" cy="1655762"/>
          </a:xfrm>
        </p:spPr>
        <p:txBody>
          <a:bodyPr/>
          <a:lstStyle/>
          <a:p>
            <a:pPr algn="r"/>
            <a:endParaRPr lang="en-US" dirty="0" smtClean="0"/>
          </a:p>
          <a:p>
            <a:pPr algn="r"/>
            <a:r>
              <a:rPr lang="en-US" dirty="0" smtClean="0"/>
              <a:t>March 2019 – CDPH</a:t>
            </a:r>
          </a:p>
          <a:p>
            <a:pPr algn="r"/>
            <a:r>
              <a:rPr lang="en-US" dirty="0" smtClean="0"/>
              <a:t>Esther.Kukielka@CDPH.ca.gov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18364" y="6029943"/>
            <a:ext cx="484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This workshop heavily borrows from the list of references provided at the end of the presentation</a:t>
            </a:r>
            <a:endParaRPr lang="en-US" dirty="0"/>
          </a:p>
        </p:txBody>
      </p:sp>
      <p:sp>
        <p:nvSpPr>
          <p:cNvPr id="6" name="Hexagon 5"/>
          <p:cNvSpPr/>
          <p:nvPr/>
        </p:nvSpPr>
        <p:spPr>
          <a:xfrm rot="5400000">
            <a:off x="9277004" y="3638516"/>
            <a:ext cx="1060704" cy="914400"/>
          </a:xfrm>
          <a:prstGeom prst="hexagon">
            <a:avLst/>
          </a:prstGeom>
          <a:ln w="57150">
            <a:solidFill>
              <a:schemeClr val="accent2">
                <a:lumMod val="40000"/>
                <a:lumOff val="6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156" y="3731532"/>
            <a:ext cx="888356" cy="6884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159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 err="1" smtClean="0">
                <a:solidFill>
                  <a:schemeClr val="accent1"/>
                </a:solidFill>
              </a:rPr>
              <a:t>RStudio</a:t>
            </a:r>
            <a:r>
              <a:rPr lang="en-US" dirty="0" smtClean="0">
                <a:solidFill>
                  <a:schemeClr val="accent1"/>
                </a:solidFill>
              </a:rPr>
              <a:t> basic concepts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Source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Console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Environment/History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Files/Plots/Packages/Help/Viewer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accent1"/>
                </a:solidFill>
              </a:rPr>
              <a:t>Intro to 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Objects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Data types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Missing data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66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928" y="0"/>
            <a:ext cx="9905998" cy="1478570"/>
          </a:xfrm>
        </p:spPr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720" y="2176530"/>
            <a:ext cx="3260635" cy="2526993"/>
          </a:xfrm>
          <a:effectLst>
            <a:outerShdw blurRad="50800" dist="190500" dir="8100000" algn="tr" rotWithShape="0">
              <a:prstClr val="black"/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57"/>
          <a:stretch/>
        </p:blipFill>
        <p:spPr>
          <a:xfrm>
            <a:off x="5847296" y="2400484"/>
            <a:ext cx="4839257" cy="1940014"/>
          </a:xfrm>
          <a:prstGeom prst="rect">
            <a:avLst/>
          </a:prstGeo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6661349" y="4893080"/>
            <a:ext cx="4025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Integrated Development Environment (IDE)</a:t>
            </a:r>
          </a:p>
        </p:txBody>
      </p:sp>
    </p:spTree>
    <p:extLst>
      <p:ext uri="{BB962C8B-B14F-4D97-AF65-F5344CB8AC3E}">
        <p14:creationId xmlns:p14="http://schemas.microsoft.com/office/powerpoint/2010/main" val="414469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I am a SAS user!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500189"/>
            <a:ext cx="9905999" cy="48720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 is open source</a:t>
            </a:r>
          </a:p>
          <a:p>
            <a:r>
              <a:rPr lang="en-US" dirty="0" smtClean="0"/>
              <a:t>R code is reproducible</a:t>
            </a:r>
          </a:p>
          <a:p>
            <a:r>
              <a:rPr lang="en-US" dirty="0" smtClean="0"/>
              <a:t>R is more flexible</a:t>
            </a:r>
          </a:p>
          <a:p>
            <a:r>
              <a:rPr lang="en-US" dirty="0" smtClean="0"/>
              <a:t>Visualization</a:t>
            </a:r>
          </a:p>
          <a:p>
            <a:r>
              <a:rPr lang="en-US" dirty="0" smtClean="0"/>
              <a:t>Online R community</a:t>
            </a:r>
          </a:p>
          <a:p>
            <a:r>
              <a:rPr lang="en-US" dirty="0" smtClean="0"/>
              <a:t>R is hard</a:t>
            </a:r>
          </a:p>
          <a:p>
            <a:endParaRPr lang="en-US" dirty="0" smtClean="0"/>
          </a:p>
          <a:p>
            <a:r>
              <a:rPr lang="en-US" dirty="0" smtClean="0">
                <a:hlinkClick r:id="rId3"/>
              </a:rPr>
              <a:t>R for SAS users</a:t>
            </a:r>
            <a:endParaRPr lang="en-US" dirty="0" smtClean="0"/>
          </a:p>
          <a:p>
            <a:r>
              <a:rPr lang="en-US" dirty="0">
                <a:hlinkClick r:id="rId4"/>
              </a:rPr>
              <a:t>R for SAS Programmers: It’s different, but friendly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42801" y="4145370"/>
            <a:ext cx="1632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(…to me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485" y="1259679"/>
            <a:ext cx="3652837" cy="3652837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610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928" y="0"/>
            <a:ext cx="9905998" cy="1478570"/>
          </a:xfrm>
        </p:spPr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  <p:pic>
        <p:nvPicPr>
          <p:cNvPr id="1026" name="Picture 2" descr="RStudio interface screenshot. Clockwise from top left: Source, Environment/History, Files/Plots/Packages/Help/Viewer, Console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227" y="1197735"/>
            <a:ext cx="8403819" cy="459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773039" y="1679509"/>
            <a:ext cx="3137877" cy="1561040"/>
          </a:xfrm>
          <a:prstGeom prst="rect">
            <a:avLst/>
          </a:prstGeom>
          <a:noFill/>
          <a:ln w="28575">
            <a:solidFill>
              <a:srgbClr val="DA2A00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773039" y="3240549"/>
            <a:ext cx="3137877" cy="2481824"/>
          </a:xfrm>
          <a:prstGeom prst="rect">
            <a:avLst/>
          </a:prstGeom>
          <a:noFill/>
          <a:ln w="28575">
            <a:solidFill>
              <a:srgbClr val="DA2A00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653643" y="3088432"/>
            <a:ext cx="5119395" cy="2633941"/>
          </a:xfrm>
          <a:prstGeom prst="rect">
            <a:avLst/>
          </a:prstGeom>
          <a:noFill/>
          <a:ln w="28575">
            <a:solidFill>
              <a:srgbClr val="DA2A00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grpSp>
        <p:nvGrpSpPr>
          <p:cNvPr id="12" name="Group 11"/>
          <p:cNvGrpSpPr/>
          <p:nvPr/>
        </p:nvGrpSpPr>
        <p:grpSpPr>
          <a:xfrm>
            <a:off x="680150" y="1679509"/>
            <a:ext cx="6092889" cy="1427584"/>
            <a:chOff x="680150" y="1679509"/>
            <a:chExt cx="6092889" cy="1427584"/>
          </a:xfrm>
        </p:grpSpPr>
        <p:sp>
          <p:nvSpPr>
            <p:cNvPr id="3" name="TextBox 2"/>
            <p:cNvSpPr txBox="1"/>
            <p:nvPr/>
          </p:nvSpPr>
          <p:spPr>
            <a:xfrm>
              <a:off x="698812" y="1707502"/>
              <a:ext cx="907077" cy="369332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ysClr val="windowText" lastClr="000000"/>
                  </a:solidFill>
                </a:rPr>
                <a:t>Source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680150" y="1679509"/>
              <a:ext cx="6092889" cy="1427584"/>
            </a:xfrm>
            <a:custGeom>
              <a:avLst/>
              <a:gdLst>
                <a:gd name="connsiteX0" fmla="*/ 18661 w 6092889"/>
                <a:gd name="connsiteY0" fmla="*/ 9331 h 1427584"/>
                <a:gd name="connsiteX1" fmla="*/ 6064898 w 6092889"/>
                <a:gd name="connsiteY1" fmla="*/ 0 h 1427584"/>
                <a:gd name="connsiteX2" fmla="*/ 6092889 w 6092889"/>
                <a:gd name="connsiteY2" fmla="*/ 1408922 h 1427584"/>
                <a:gd name="connsiteX3" fmla="*/ 951722 w 6092889"/>
                <a:gd name="connsiteY3" fmla="*/ 1427584 h 1427584"/>
                <a:gd name="connsiteX4" fmla="*/ 951722 w 6092889"/>
                <a:gd name="connsiteY4" fmla="*/ 419878 h 1427584"/>
                <a:gd name="connsiteX5" fmla="*/ 0 w 6092889"/>
                <a:gd name="connsiteY5" fmla="*/ 419878 h 1427584"/>
                <a:gd name="connsiteX6" fmla="*/ 18661 w 6092889"/>
                <a:gd name="connsiteY6" fmla="*/ 9331 h 1427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2889" h="1427584">
                  <a:moveTo>
                    <a:pt x="18661" y="9331"/>
                  </a:moveTo>
                  <a:lnTo>
                    <a:pt x="6064898" y="0"/>
                  </a:lnTo>
                  <a:lnTo>
                    <a:pt x="6092889" y="1408922"/>
                  </a:lnTo>
                  <a:lnTo>
                    <a:pt x="951722" y="1427584"/>
                  </a:lnTo>
                  <a:lnTo>
                    <a:pt x="951722" y="419878"/>
                  </a:lnTo>
                  <a:lnTo>
                    <a:pt x="0" y="419878"/>
                  </a:lnTo>
                  <a:lnTo>
                    <a:pt x="18661" y="9331"/>
                  </a:lnTo>
                  <a:close/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92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10" grpId="0" animBg="1"/>
      <p:bldP spid="1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93873"/>
            <a:ext cx="9905999" cy="4457700"/>
          </a:xfrm>
        </p:spPr>
        <p:txBody>
          <a:bodyPr/>
          <a:lstStyle/>
          <a:p>
            <a:r>
              <a:rPr lang="en-US" b="1" dirty="0"/>
              <a:t>Download R:</a:t>
            </a:r>
            <a:endParaRPr lang="en-US" dirty="0"/>
          </a:p>
          <a:p>
            <a:pPr marL="0" indent="0">
              <a:buNone/>
            </a:pPr>
            <a:r>
              <a:rPr lang="en-US" u="sng" dirty="0">
                <a:hlinkClick r:id="rId3"/>
              </a:rPr>
              <a:t>https://www.r-project.org/</a:t>
            </a:r>
            <a:r>
              <a:rPr lang="en-US" dirty="0"/>
              <a:t> will take you to a list of </a:t>
            </a:r>
            <a:r>
              <a:rPr lang="en-US" u="sng" dirty="0">
                <a:hlinkClick r:id="rId4"/>
              </a:rPr>
              <a:t>CRAN mirrors</a:t>
            </a:r>
            <a:r>
              <a:rPr lang="en-US" dirty="0"/>
              <a:t>. You can download this one, from </a:t>
            </a:r>
            <a:r>
              <a:rPr lang="en-US" dirty="0" err="1"/>
              <a:t>UCBerkeley</a:t>
            </a:r>
            <a:r>
              <a:rPr lang="en-US" dirty="0"/>
              <a:t>: </a:t>
            </a:r>
            <a:r>
              <a:rPr lang="en-US" u="sng" dirty="0">
                <a:hlinkClick r:id="rId5"/>
              </a:rPr>
              <a:t>https://cran.cnr.berkeley.edu</a:t>
            </a:r>
            <a:r>
              <a:rPr lang="en-US" u="sng" dirty="0" smtClean="0">
                <a:hlinkClick r:id="rId5"/>
              </a:rPr>
              <a:t>/</a:t>
            </a:r>
            <a:endParaRPr lang="en-US" u="sng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Download R studio</a:t>
            </a:r>
            <a:r>
              <a:rPr lang="en-US" dirty="0"/>
              <a:t> (user friendly platform to use R):</a:t>
            </a:r>
          </a:p>
          <a:p>
            <a:pPr marL="0" indent="0">
              <a:buNone/>
            </a:pPr>
            <a:r>
              <a:rPr lang="en-US" u="sng" dirty="0" smtClean="0">
                <a:hlinkClick r:id="rId6"/>
              </a:rPr>
              <a:t>https</a:t>
            </a:r>
            <a:r>
              <a:rPr lang="en-US" u="sng" dirty="0">
                <a:hlinkClick r:id="rId6"/>
              </a:rPr>
              <a:t>://www.rstudio.com/products/rstudio/download/#download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8808-7AF0-40A4-926C-716D2D6737A3}" type="slidenum">
              <a:rPr lang="en-US" smtClean="0"/>
              <a:t>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7567935" y="366217"/>
            <a:ext cx="3683866" cy="1597705"/>
            <a:chOff x="6978000" y="321972"/>
            <a:chExt cx="3683866" cy="1597705"/>
          </a:xfrm>
        </p:grpSpPr>
        <p:sp>
          <p:nvSpPr>
            <p:cNvPr id="7" name="Cloud 6"/>
            <p:cNvSpPr/>
            <p:nvPr/>
          </p:nvSpPr>
          <p:spPr>
            <a:xfrm>
              <a:off x="6978000" y="321972"/>
              <a:ext cx="3441008" cy="1597705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7504506" y="635841"/>
              <a:ext cx="3157360" cy="102529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b="1" dirty="0" smtClean="0"/>
                <a:t>Updating R and R-studio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-US" b="1" dirty="0" smtClean="0">
                  <a:hlinkClick r:id="rId7"/>
                </a:rPr>
                <a:t>Link1</a:t>
              </a:r>
              <a:endParaRPr lang="en-US" b="1" dirty="0" smtClean="0"/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-US" b="1" dirty="0" smtClean="0">
                  <a:hlinkClick r:id="rId8"/>
                </a:rPr>
                <a:t>Link2</a:t>
              </a:r>
              <a:endParaRPr lang="en-US" dirty="0" smtClean="0"/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2651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pt template ek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 ek" id="{F7481F9D-64F2-4AE0-AE5B-4D0D3246D936}" vid="{3C158A34-BC60-4367-8C0C-E4C065BA6C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 template ek</Template>
  <TotalTime>1056</TotalTime>
  <Words>812</Words>
  <Application>Microsoft Office PowerPoint</Application>
  <PresentationFormat>Widescreen</PresentationFormat>
  <Paragraphs>170</Paragraphs>
  <Slides>20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Harrington</vt:lpstr>
      <vt:lpstr>Times New Roman</vt:lpstr>
      <vt:lpstr>Trebuchet MS</vt:lpstr>
      <vt:lpstr>Tw Cen MT</vt:lpstr>
      <vt:lpstr>Wingdings</vt:lpstr>
      <vt:lpstr>Ppt template ek</vt:lpstr>
      <vt:lpstr>Packager Shell Object</vt:lpstr>
      <vt:lpstr>SNA using R 0 – intro to workshops</vt:lpstr>
      <vt:lpstr>Overall Learning objectives</vt:lpstr>
      <vt:lpstr>Outline … so far</vt:lpstr>
      <vt:lpstr>SNA using R 1 – R Basics</vt:lpstr>
      <vt:lpstr>Learning objectives</vt:lpstr>
      <vt:lpstr>Concepts</vt:lpstr>
      <vt:lpstr>But I am a SAS user!</vt:lpstr>
      <vt:lpstr>Concepts</vt:lpstr>
      <vt:lpstr>PowerPoint Presentation</vt:lpstr>
      <vt:lpstr>Objects and Data types (I)</vt:lpstr>
      <vt:lpstr>PowerPoint Presentation</vt:lpstr>
      <vt:lpstr>Data types (Ii)</vt:lpstr>
      <vt:lpstr>PowerPoint Presentation</vt:lpstr>
      <vt:lpstr>Data types (Ii)</vt:lpstr>
      <vt:lpstr>PowerPoint Presentation</vt:lpstr>
      <vt:lpstr>Missing data</vt:lpstr>
      <vt:lpstr>PowerPoint Presentation</vt:lpstr>
      <vt:lpstr>Learning objectives</vt:lpstr>
      <vt:lpstr>Next time…</vt:lpstr>
      <vt:lpstr>Resources and references</vt:lpstr>
    </vt:vector>
  </TitlesOfParts>
  <Company>CDPH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Kukielka, Esther@CDPH</dc:creator>
  <cp:lastModifiedBy>Kukielka, Esther@CDPH</cp:lastModifiedBy>
  <cp:revision>64</cp:revision>
  <dcterms:created xsi:type="dcterms:W3CDTF">2019-03-05T22:26:08Z</dcterms:created>
  <dcterms:modified xsi:type="dcterms:W3CDTF">2019-03-18T19:26:56Z</dcterms:modified>
</cp:coreProperties>
</file>